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75" r:id="rId4"/>
    <p:sldId id="257" r:id="rId5"/>
    <p:sldId id="276" r:id="rId6"/>
    <p:sldId id="258" r:id="rId7"/>
    <p:sldId id="277" r:id="rId8"/>
    <p:sldId id="259" r:id="rId9"/>
    <p:sldId id="278" r:id="rId10"/>
    <p:sldId id="260" r:id="rId11"/>
    <p:sldId id="279" r:id="rId12"/>
    <p:sldId id="261" r:id="rId13"/>
    <p:sldId id="280" r:id="rId14"/>
    <p:sldId id="262" r:id="rId15"/>
    <p:sldId id="281" r:id="rId16"/>
    <p:sldId id="263" r:id="rId17"/>
    <p:sldId id="282" r:id="rId18"/>
    <p:sldId id="264" r:id="rId19"/>
    <p:sldId id="271" r:id="rId20"/>
    <p:sldId id="265" r:id="rId21"/>
    <p:sldId id="273" r:id="rId22"/>
    <p:sldId id="267" r:id="rId23"/>
    <p:sldId id="283" r:id="rId24"/>
    <p:sldId id="268" r:id="rId25"/>
    <p:sldId id="274" r:id="rId26"/>
    <p:sldId id="269" r:id="rId27"/>
    <p:sldId id="27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65"/>
    <a:srgbClr val="08C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76" autoAdjust="0"/>
    <p:restoredTop sz="86387" autoAdjust="0"/>
  </p:normalViewPr>
  <p:slideViewPr>
    <p:cSldViewPr>
      <p:cViewPr varScale="1">
        <p:scale>
          <a:sx n="45" d="100"/>
          <a:sy n="45" d="100"/>
        </p:scale>
        <p:origin x="-45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118F-774C-4FFF-A6C9-BA298006712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D3B7-D7B9-48B1-80BA-E22875B55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E6A6-60E6-4267-9708-C815C83619EE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D862-2ABF-40FE-8C2D-028EBD527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DA9D-82E1-4F66-BB2D-358005F9E5F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A2EB-7614-454F-A65D-13ECD022E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F012-9CAB-4012-BFFE-095C70F6AAE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4CBF-DDE2-49A8-9984-1F18720E2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CD1D-9EE6-446D-AA7A-109FA483926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205C-73E6-48A8-A46C-4CF2EE5D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2DCF-B8FD-4D21-8874-C461F91E6CE5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A0DB-0AC8-4689-A5F6-2DE0F7D3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CF72-D0B7-4BB1-912E-CE3B095A24B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9F13-2A27-473F-BE29-453F51629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D96F-4438-4E2A-B8C5-4056E36D6AE4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FD2-EA29-4280-AE80-8F66A304D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7960-1170-49F0-8522-B669D9A3114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2705-6599-4272-A301-5FC88B812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5033-485C-44BC-8CAF-59AF06C20083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43AB-ED25-421D-A70E-0903BC50A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19DF-1F8A-44FA-8F86-B3885CF8F72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23D6-6D95-4855-B53A-07FCC803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4F3FE-836A-422D-A8E4-42428A73E4C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0542C-6B53-4696-A0ED-2406BCD9F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33" r:id="rId3"/>
    <p:sldLayoutId id="2147483726" r:id="rId4"/>
    <p:sldLayoutId id="2147483727" r:id="rId5"/>
    <p:sldLayoutId id="2147483728" r:id="rId6"/>
    <p:sldLayoutId id="2147483729" r:id="rId7"/>
    <p:sldLayoutId id="2147483734" r:id="rId8"/>
    <p:sldLayoutId id="2147483735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F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5A4DE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95A4D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A7EA5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5DCEAF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day/5-1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day/10-2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10-20/" TargetMode="External"/><Relationship Id="rId2" Type="http://schemas.openxmlformats.org/officeDocument/2006/relationships/hyperlink" Target="http://www.calend.ru/day/10-28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3-15/" TargetMode="External"/><Relationship Id="rId2" Type="http://schemas.openxmlformats.org/officeDocument/2006/relationships/hyperlink" Target="http://www.calend.ru/day/12-12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5-19/" TargetMode="External"/><Relationship Id="rId2" Type="http://schemas.openxmlformats.org/officeDocument/2006/relationships/hyperlink" Target="http://www.calend.ru/day/4-2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end.ru/day/4-7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day/12-2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205038"/>
            <a:ext cx="4859338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be-BY" sz="3200" smtClean="0">
                <a:ln>
                  <a:noFill/>
                </a:ln>
                <a:latin typeface="Arial" charset="0"/>
              </a:rPr>
              <a:t>ПРАЗДН</a:t>
            </a:r>
            <a:r>
              <a:rPr lang="ru-RU" sz="3200" smtClean="0">
                <a:ln>
                  <a:noFill/>
                </a:ln>
                <a:latin typeface="Arial" charset="0"/>
              </a:rPr>
              <a:t>ИКИ ТУРМЕНИСТАНА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8640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   </a:t>
            </a:r>
            <a:r>
              <a:rPr lang="en-US" sz="2800" b="0" i="1" dirty="0" smtClean="0">
                <a:solidFill>
                  <a:srgbClr val="FFC000"/>
                </a:solidFill>
              </a:rPr>
              <a:t>«</a:t>
            </a:r>
            <a:r>
              <a:rPr lang="ru-RU" sz="2800" b="0" i="1" dirty="0">
                <a:solidFill>
                  <a:srgbClr val="FFC000"/>
                </a:solidFill>
              </a:rPr>
              <a:t>Капля воды — крупица золота</a:t>
            </a:r>
            <a:r>
              <a:rPr lang="en-US" sz="2800" b="0" i="1" dirty="0">
                <a:solidFill>
                  <a:srgbClr val="FFC000"/>
                </a:solidFill>
              </a:rPr>
              <a:t>»</a:t>
            </a:r>
            <a:r>
              <a:rPr lang="ru-RU" sz="2800" b="0" i="1" dirty="0">
                <a:solidFill>
                  <a:srgbClr val="FFC000"/>
                </a:solidFill>
              </a:rPr>
              <a:t/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741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1019">
            <a:off x="404813" y="1557338"/>
            <a:ext cx="265271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3712">
            <a:off x="385763" y="3867150"/>
            <a:ext cx="37528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5460">
            <a:off x="5153025" y="3770313"/>
            <a:ext cx="3581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1552575"/>
            <a:ext cx="23399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53241">
            <a:off x="5840413" y="1270000"/>
            <a:ext cx="29829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  <a:solidFill>
            <a:srgbClr val="FFFFFF"/>
          </a:solidFill>
          <a:ln/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200" b="1" smtClean="0">
                <a:solidFill>
                  <a:schemeClr val="accent1"/>
                </a:solidFill>
              </a:rPr>
              <a:t>                     </a:t>
            </a:r>
            <a:r>
              <a:rPr lang="ru-RU" sz="3200" b="1" u="sng" smtClean="0">
                <a:solidFill>
                  <a:schemeClr val="accent1"/>
                </a:solidFill>
              </a:rPr>
              <a:t>  </a:t>
            </a:r>
            <a:r>
              <a:rPr lang="ru-RU" sz="3200" b="1" u="sng" smtClean="0">
                <a:solidFill>
                  <a:schemeClr val="accent1"/>
                </a:solidFill>
                <a:hlinkClick r:id="rId2"/>
              </a:rPr>
              <a:t>7 апреля</a:t>
            </a:r>
            <a:r>
              <a:rPr lang="ru-RU" sz="3200" smtClean="0">
                <a:solidFill>
                  <a:schemeClr val="accent1"/>
                </a:solidFill>
              </a:rPr>
              <a:t> </a:t>
            </a:r>
          </a:p>
          <a:p>
            <a:pPr algn="just">
              <a:buFont typeface="Arial" charset="0"/>
              <a:buNone/>
            </a:pPr>
            <a:r>
              <a:rPr lang="ru-RU" sz="3200" smtClean="0">
                <a:solidFill>
                  <a:schemeClr val="accent1"/>
                </a:solidFill>
              </a:rPr>
              <a:t>          Праздник учрежден в 1995 году указом Сапармурата Ниязова, который официально провозгласил своей целью искусственное смягчение сурового климата пустыни Каракумы и превращение Туркменистана в курорт мирового значения.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894" y="543793"/>
            <a:ext cx="7636768" cy="9989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>
                <a:solidFill>
                  <a:srgbClr val="FFC000"/>
                </a:solidFill>
              </a:rPr>
              <a:t>День ахалтекинского скакуна в </a:t>
            </a:r>
            <a:r>
              <a:rPr lang="ru-RU" sz="2800" b="0" i="1" dirty="0" smtClean="0">
                <a:solidFill>
                  <a:srgbClr val="FFC000"/>
                </a:solidFill>
              </a:rPr>
              <a:t>                Туркменистане</a:t>
            </a:r>
            <a:r>
              <a:rPr lang="ru-RU" sz="2800" b="0" i="1" dirty="0">
                <a:solidFill>
                  <a:srgbClr val="FFC000"/>
                </a:solidFill>
              </a:rPr>
              <a:t/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5495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62025"/>
            <a:ext cx="27368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675" y="836613"/>
            <a:ext cx="27130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95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  <a:solidFill>
            <a:srgbClr val="FFFFFF"/>
          </a:solidFill>
          <a:ln/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b="1" u="sng" smtClean="0">
                <a:hlinkClick r:id="rId2"/>
              </a:rPr>
              <a:t>28 апреля</a:t>
            </a:r>
            <a:r>
              <a:rPr lang="ru-RU" smtClean="0"/>
              <a:t> </a:t>
            </a:r>
          </a:p>
          <a:p>
            <a:pPr algn="just">
              <a:buFont typeface="Arial" charset="0"/>
              <a:buNone/>
            </a:pPr>
            <a:r>
              <a:rPr lang="ru-RU" smtClean="0"/>
              <a:t>             </a:t>
            </a:r>
            <a:r>
              <a:rPr lang="ru-RU" smtClean="0">
                <a:solidFill>
                  <a:schemeClr val="accent1"/>
                </a:solidFill>
              </a:rPr>
              <a:t>История ахалтекинцев, часто именуемых «царскими конями», берет свое начало в глубине веков. С 7—6 веков до н. э. античные историки и поэты упоминают о непревзойденной красоте среднеазиатских лошадей, известных под названием нисейских. Существует гипотеза, что это название напрямую связано с древней столицей Парфии — Нисой.</a:t>
            </a:r>
            <a:br>
              <a:rPr lang="ru-RU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/>
            </a:r>
            <a:br>
              <a:rPr lang="ru-RU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          Впоследствии они стали больше известны как ахалтекинцы — по названию оазиса Ахал и туркменского племени </a:t>
            </a:r>
            <a:r>
              <a:rPr lang="ru-RU" i="1" smtClean="0">
                <a:solidFill>
                  <a:schemeClr val="accent1"/>
                </a:solidFill>
              </a:rPr>
              <a:t>теке</a:t>
            </a:r>
            <a:r>
              <a:rPr lang="ru-RU" smtClean="0">
                <a:solidFill>
                  <a:schemeClr val="accent1"/>
                </a:solidFill>
              </a:rPr>
              <a:t>, с давних времен занимавшегося разведением этой породы лошадей.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72" y="404664"/>
            <a:ext cx="7924800" cy="980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 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Победы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07436">
            <a:off x="528638" y="1563688"/>
            <a:ext cx="337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3940">
            <a:off x="4859338" y="1452563"/>
            <a:ext cx="36734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725" y="4149725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63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z="2000" smtClean="0"/>
              <a:t>                </a:t>
            </a:r>
            <a:r>
              <a:rPr lang="ru-RU" sz="2800" smtClean="0"/>
              <a:t>По данным советского периода, 300 тысяч жителей Туркмении принимали участие в боях Великой Отечественной войны. 86 тысяч солдат и офицеров из Туркменской ССР сложили свои головы на полях сражений, все они решением главы государства были объявлены Национальными Героями Туркменистана. Их имена внесены в Книгу Памяти. 78 тысяч воинов из Туркмении награждены орденами и медалями, 112 человек стали Героями Советского Союза.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4800" cy="12241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>
                <a:solidFill>
                  <a:srgbClr val="FFC000"/>
                </a:solidFill>
              </a:rPr>
              <a:t>Праздник возрождения, единства и поэзии </a:t>
            </a:r>
            <a:r>
              <a:rPr lang="ru-RU" sz="2800" b="0" i="1" dirty="0" err="1">
                <a:solidFill>
                  <a:srgbClr val="FFC000"/>
                </a:solidFill>
              </a:rPr>
              <a:t>Махтумкули</a:t>
            </a:r>
            <a:r>
              <a:rPr lang="ru-RU" sz="2800" b="0" i="1" dirty="0">
                <a:solidFill>
                  <a:srgbClr val="FFC000"/>
                </a:solidFill>
              </a:rPr>
              <a:t> в Туркменистане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1628775"/>
            <a:ext cx="2360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56871">
            <a:off x="401638" y="4124325"/>
            <a:ext cx="2978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36810">
            <a:off x="5729288" y="4264025"/>
            <a:ext cx="3013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423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ChangeArrowheads="1"/>
          </p:cNvSpPr>
          <p:nvPr>
            <p:ph type="body" idx="1"/>
          </p:nvPr>
        </p:nvSpPr>
        <p:spPr>
          <a:xfrm>
            <a:off x="457200" y="620713"/>
            <a:ext cx="8362950" cy="5832475"/>
          </a:xfrm>
          <a:solidFill>
            <a:srgbClr val="FFFFFF"/>
          </a:solidFill>
          <a:ln/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mtClean="0">
                <a:solidFill>
                  <a:schemeClr val="accent1"/>
                </a:solidFill>
              </a:rPr>
              <a:t>          18 и </a:t>
            </a:r>
            <a:r>
              <a:rPr lang="ru-RU" u="sng" smtClean="0">
                <a:solidFill>
                  <a:schemeClr val="accent1"/>
                </a:solidFill>
                <a:hlinkClick r:id="rId2"/>
              </a:rPr>
              <a:t>19 мая</a:t>
            </a:r>
            <a:r>
              <a:rPr lang="ru-RU" smtClean="0">
                <a:solidFill>
                  <a:schemeClr val="accent1"/>
                </a:solidFill>
              </a:rPr>
              <a:t> в Туркменистане отмечается Праздник возрождения, единства и поэзии Махтумкули.</a:t>
            </a:r>
            <a:br>
              <a:rPr lang="ru-RU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      Махтумкули (псевдоним Фраги) (ок. 1730 — 80-е годы, точная дата неизвестна), выдающийся туркменский поэт, классик туркменской литературы и мыслитель. Сохранилось свыше 10 тысяч строк его стихов, многие произведения переведены на русский язык. </a:t>
            </a:r>
            <a:br>
              <a:rPr lang="ru-RU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     В первые годы независимости </a:t>
            </a:r>
            <a:r>
              <a:rPr lang="ru-RU" u="sng" smtClean="0">
                <a:solidFill>
                  <a:schemeClr val="accent1"/>
                </a:solidFill>
                <a:hlinkClick r:id="rId3"/>
              </a:rPr>
              <a:t>18 мая</a:t>
            </a:r>
            <a:r>
              <a:rPr lang="ru-RU" smtClean="0">
                <a:solidFill>
                  <a:schemeClr val="accent1"/>
                </a:solidFill>
              </a:rPr>
              <a:t> — день принятия Конституции независимого Туркменистана — страна отмечала как национальный праздник возрождения и единства, а 19 мая воздавала должное классику туркменской литературы, поэту и философу Махтумкули Фраги. </a:t>
            </a:r>
            <a:br>
              <a:rPr lang="ru-RU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    По решению Сапармурата Ниязова, два праздника были объединены в один.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туркменского ковра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1206500"/>
            <a:ext cx="2976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33300">
            <a:off x="334963" y="2335213"/>
            <a:ext cx="25923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7390">
            <a:off x="6230938" y="2435225"/>
            <a:ext cx="2636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292600"/>
            <a:ext cx="3810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9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accent1"/>
                </a:solidFill>
              </a:rPr>
              <a:t>           </a:t>
            </a:r>
            <a:r>
              <a:rPr lang="ru-RU" sz="1800" smtClean="0">
                <a:solidFill>
                  <a:schemeClr val="tx1"/>
                </a:solidFill>
              </a:rPr>
              <a:t>Праздник туркменского ковра отмечается в республике в последнее воскресенье мая. С 1992 года он стал государственным праздником и в последние годы проводится в единственном в мире музее туркменского ковра в Ашхабаде.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       «</a:t>
            </a:r>
            <a:r>
              <a:rPr lang="ru-RU" sz="1800" i="1" smtClean="0">
                <a:solidFill>
                  <a:schemeClr val="tx1"/>
                </a:solidFill>
              </a:rPr>
              <a:t>На Востоке дом начинается там, где расстелен ковер</a:t>
            </a:r>
            <a:r>
              <a:rPr lang="ru-RU" sz="1800" smtClean="0">
                <a:solidFill>
                  <a:schemeClr val="tx1"/>
                </a:solidFill>
              </a:rPr>
              <a:t>», говорит одна из пословиц. Истинность этой поговорки подтверждает история и Туркмении. Даже если вокруг вас выжженная пустыня или суровые горы, ковер — это оазис. Сразу рядом появляется пышный сад, пестрые птицы в кроне деревьев,водоемы.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         В прошлом туркмены были кочевниками. И каждое ковровое изделие тогда имело практическое значение. Одни ковры служили для утепления жилья, другие заменяли мебель и постель, третьи использовались для перевозки вещей. Специальные ковровые мешки развешивались по решетчатым переплетам юрты или складывались рядами. Коврами украшались кони и верблюды, они служили незаменимым атрибутом свадебных процессий. Коврами разделяли помещения, и придумать что-то лучше невозможно. Легкий, теплый, компактно сворачиваемый ковер очень удобен при перевозках.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         Трансформация сугубо практического полотна в произведение искусства началась позднее, когда кочевники начали вести оседлый образ жизни. Постепенно людям захотелось, чтобы помимо примитивной философии «тепло и сухо» было еще красиво и изысканно. Не случайно сегодня туркменские ковры сравнивают с венецианским стеклом, брюссельскими кружевами, кубинскими сигарами. Это эталон, это совершенство.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          Искусство ткать ковры передавалось через столетия, от матери к дочери, от внучки к правнучке — из поколения в поколение. Существовали целые семьи, даже села и племена мастеров, прославившиеся своим самобытным искусством.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             В производстве туркменских ковров особое значение придавалось приготовлению и использованию красок, в частности, темно-красного цвета. Тщательно подбиралась шерсть для основания ковра. Для этого брали только шерсть чистой белой породы сарыджинских овец.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114" y="7094"/>
            <a:ext cx="7772400" cy="14700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>
                <a:solidFill>
                  <a:srgbClr val="FFC000"/>
                </a:solidFill>
              </a:rPr>
              <a:t>День памяти в Туркменистане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3606800"/>
            <a:ext cx="36718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2477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5148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53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знаний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597150"/>
            <a:ext cx="21939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0250">
            <a:off x="441325" y="950913"/>
            <a:ext cx="26638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5720">
            <a:off x="5746750" y="927100"/>
            <a:ext cx="27543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4676">
            <a:off x="390525" y="4170363"/>
            <a:ext cx="280193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44986">
            <a:off x="5737225" y="4073525"/>
            <a:ext cx="27225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9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229600" cy="576103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/>
              <a:t>               1 сентября Туркменистан отмечает День знаний и студенческой молодежи. Тысячи первоклассников впервые пойдут в школы, а вузы республики пополнятся новыми студентами.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   Праздник отмечается на самом высоком государственном уровне. Широкомасштабная реформа, проводимая Президентом Туркменистана в сфере образования, — сегодня тема «номер один» в жизни туркменского общества. Образование — один из тех ключевых факторов, что определяют будущее страны. 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      Характерной приметой нового времени стало развернутое повсеместно в стране строительство новых школ и дошкольных учреждений, оснащенных по последнему слову техники, а также комфортабельных центров здоровья и отдыха детей.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независимости Туркменистана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6027">
            <a:off x="6011863" y="1771650"/>
            <a:ext cx="2286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2557">
            <a:off x="733425" y="1916113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716338"/>
            <a:ext cx="39465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541463"/>
            <a:ext cx="1924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0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323850" y="620713"/>
            <a:ext cx="8229600" cy="54006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        </a:t>
            </a:r>
            <a:r>
              <a:rPr lang="ru-RU" u="sng" smtClean="0">
                <a:hlinkClick r:id="rId2"/>
              </a:rPr>
              <a:t>27 октября</a:t>
            </a:r>
            <a:r>
              <a:rPr lang="ru-RU" smtClean="0"/>
              <a:t> 1991 года Верховный совет Туркменской Советской Социалистической республики принял Конституционный Закон «О независимости и основах государственного устройства Туркменистана». Данным законом в границах территории Туркменской ССР было провозглашено независимое демократическое государство Туркменистан.</a:t>
            </a:r>
            <a:br>
              <a:rPr lang="ru-RU" smtClean="0"/>
            </a:br>
            <a:r>
              <a:rPr lang="ru-RU" smtClean="0"/>
              <a:t>          С тех пор, каждый год 27 и </a:t>
            </a:r>
            <a:r>
              <a:rPr lang="ru-RU" u="sng" smtClean="0">
                <a:hlinkClick r:id="rId3"/>
              </a:rPr>
              <a:t>28 октября</a:t>
            </a:r>
            <a:r>
              <a:rPr lang="ru-RU" smtClean="0"/>
              <a:t> отмечается День независимости Туркменистана — самый главный из всех официальных праздников в Туркменистане.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60" y="260648"/>
            <a:ext cx="7924800" cy="6865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C000"/>
                </a:solidFill>
              </a:rPr>
              <a:t>      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здоровья в Туркменистане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3849688"/>
            <a:ext cx="29527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73754">
            <a:off x="323850" y="2046288"/>
            <a:ext cx="24447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30335">
            <a:off x="6216650" y="2325688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0850" y="1235075"/>
            <a:ext cx="30876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07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229600" cy="59769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000" smtClean="0"/>
              <a:t>             </a:t>
            </a:r>
            <a:r>
              <a:rPr lang="ru-RU" smtClean="0"/>
              <a:t>День здоровья учрежден в 2000 году указом Президента       Туркменистана Сапармурата Ниязова и отмечается ежегодно, в первую субботу ноября.</a:t>
            </a:r>
            <a:br>
              <a:rPr lang="ru-RU" smtClean="0"/>
            </a:br>
            <a:r>
              <a:rPr lang="ru-RU" smtClean="0"/>
              <a:t>                  В этот день проводятся спортивно-массовые мероприятия и соревнования по традиционным народным видам спорта.</a:t>
            </a:r>
            <a:br>
              <a:rPr lang="ru-RU" smtClean="0"/>
            </a:br>
            <a:r>
              <a:rPr lang="ru-RU" smtClean="0"/>
              <a:t>              Для жителей Ашхабада День здоровья связан с массовым восхождением в горы по «Тропе здоровья Вождя» — 36-километровой лестнице, построенной по заказу Ниязова в предгорьях Копетдага. </a:t>
            </a:r>
            <a:br>
              <a:rPr lang="ru-RU" smtClean="0"/>
            </a:br>
            <a:r>
              <a:rPr lang="ru-RU" smtClean="0"/>
              <a:t>           Сапармурат Ниязов проводил в этот день выездное заседание Кабинета министров Туркменистана у подножья лестницы, после чего все чиновники, за исключением самого Ниязова, совершали по ней обязательное восхождение.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8032"/>
            <a:ext cx="7924800" cy="1036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>
                <a:solidFill>
                  <a:srgbClr val="FFC000"/>
                </a:solidFill>
              </a:rPr>
              <a:t> </a:t>
            </a:r>
            <a:br>
              <a:rPr lang="ru-RU" sz="2800" b="0" i="1" dirty="0">
                <a:solidFill>
                  <a:srgbClr val="FFC000"/>
                </a:solidFill>
              </a:rPr>
            </a:br>
            <a:r>
              <a:rPr lang="ru-RU" sz="2800" b="0" i="1" dirty="0" smtClean="0">
                <a:solidFill>
                  <a:srgbClr val="FFC000"/>
                </a:solidFill>
              </a:rPr>
              <a:t>               День </a:t>
            </a:r>
            <a:r>
              <a:rPr lang="ru-RU" sz="2800" b="0" i="1" dirty="0">
                <a:solidFill>
                  <a:srgbClr val="FFC000"/>
                </a:solidFill>
              </a:rPr>
              <a:t>нейтралитета Туркменистана</a:t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1671638"/>
            <a:ext cx="208756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04950"/>
            <a:ext cx="2228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054100"/>
            <a:ext cx="20113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1938" y="3717925"/>
            <a:ext cx="280828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30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           </a:t>
            </a:r>
            <a:r>
              <a:rPr lang="ru-RU" sz="1600" u="sng" smtClean="0">
                <a:hlinkClick r:id="rId2"/>
              </a:rPr>
              <a:t>12 декабря</a:t>
            </a:r>
            <a:r>
              <a:rPr lang="ru-RU" sz="1600" smtClean="0"/>
              <a:t> Туркменистан отмечает второй по значимости государственный праздник в своей пока еще недолгой независимой истории — День Нейтралитета. 12 декабря 1995 года 50-я сессия Генеральной Ассамблеи ООН приняла резолюцию, в которой поддержала идею Туркменистана стать государством со статусом постоянного нейтралитета. 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В соответствии с резолюцией, </a:t>
            </a:r>
            <a:r>
              <a:rPr lang="ru-RU" sz="1600" b="1" smtClean="0"/>
              <a:t>Туркменистан признан нейтральным государством</a:t>
            </a:r>
            <a:r>
              <a:rPr lang="ru-RU" sz="1600" smtClean="0"/>
              <a:t>, которое обязуется не участвовать в вооруженных конфликтах, не вмешиваться во внутренние дела других государств. 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       Согласно существующим в международном праве определениям, нейтралитет Туркменистана является:</a:t>
            </a:r>
            <a:br>
              <a:rPr lang="ru-RU" sz="1600" smtClean="0"/>
            </a:br>
            <a:r>
              <a:rPr lang="ru-RU" sz="1600" i="1" smtClean="0"/>
              <a:t>по происхождению</a:t>
            </a:r>
            <a:r>
              <a:rPr lang="ru-RU" sz="1600" smtClean="0"/>
              <a:t> — признанным, что подтверждается резолюцией Генеральной Ассамблеи ООН «Постоянный нейтралитет Туркменистана» (Permanant Neutrality of Turkmenistan, от 12 декабря 1995 года), Исламабадской декларацией по итогам третьей встречи глав государств и правительств стран Организации Экономического Сотрудничества (</a:t>
            </a:r>
            <a:r>
              <a:rPr lang="ru-RU" sz="1600" u="sng" smtClean="0">
                <a:hlinkClick r:id="rId3"/>
              </a:rPr>
              <a:t>15 марта</a:t>
            </a:r>
            <a:r>
              <a:rPr lang="ru-RU" sz="1600" smtClean="0"/>
              <a:t> 1995 года), Заключительным документом 11-й конференции глав государств и правительств стран Движения неприсоединения (</a:t>
            </a:r>
            <a:r>
              <a:rPr lang="ru-RU" sz="1600" u="sng" smtClean="0">
                <a:hlinkClick r:id="rId4"/>
              </a:rPr>
              <a:t>20 октября</a:t>
            </a:r>
            <a:r>
              <a:rPr lang="ru-RU" sz="1600" smtClean="0"/>
              <a:t> 1995 года, Картахен, Колумбия);</a:t>
            </a:r>
            <a:br>
              <a:rPr lang="ru-RU" sz="1600" smtClean="0"/>
            </a:br>
            <a:r>
              <a:rPr lang="ru-RU" sz="1600" i="1" smtClean="0"/>
              <a:t>по форме</a:t>
            </a:r>
            <a:r>
              <a:rPr lang="ru-RU" sz="1600" smtClean="0"/>
              <a:t> — постоянным, то есть не ограниченным во времени и действующим как в военное, так и в мирное время;</a:t>
            </a:r>
            <a:br>
              <a:rPr lang="ru-RU" sz="1600" smtClean="0"/>
            </a:br>
            <a:r>
              <a:rPr lang="ru-RU" sz="1600" i="1" smtClean="0"/>
              <a:t>по содержанию</a:t>
            </a:r>
            <a:r>
              <a:rPr lang="ru-RU" sz="1600" smtClean="0"/>
              <a:t> — позитивным или конструктивным, что подразумевает активную позицию государств в вопросах поддержания мира и стабильности, развития отношений дружбы и сотрудничества между государствам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ln>
                  <a:noFill/>
                </a:ln>
              </a:rPr>
              <a:t>ДЕНЬ ПАМЯТИ В ТУРКМЕНИСТАНЕ</a:t>
            </a:r>
          </a:p>
        </p:txBody>
      </p:sp>
      <p:sp>
        <p:nvSpPr>
          <p:cNvPr id="45065" name="Rectangle 9"/>
          <p:cNvSpPr>
            <a:spLocks noChangeArrowheads="1"/>
          </p:cNvSpPr>
          <p:nvPr>
            <p:ph type="body" idx="4294967295"/>
          </p:nvPr>
        </p:nvSpPr>
        <p:spPr>
          <a:xfrm>
            <a:off x="539750" y="1989138"/>
            <a:ext cx="8229600" cy="4525962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z="2000" b="1" smtClean="0"/>
              <a:t>                    День памяти — траурный день — отмечается в честь жертв битвы 12 января 1881 года при крепости Геок-Тепе (вблизи Ашхабада). По всей стране в этот день приспускаются государственные флаги, проходят поминальные обеды — </a:t>
            </a:r>
            <a:r>
              <a:rPr lang="ru-RU" sz="2000" b="1" i="1" smtClean="0"/>
              <a:t>садака</a:t>
            </a:r>
            <a:r>
              <a:rPr lang="ru-RU" sz="2000" b="1" smtClean="0"/>
              <a:t>. Туркменистанцы отдают дань памяти всем, кто не вернулся с полей сражений. 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z="2000" b="1" smtClean="0"/>
              <a:t>               После издания в декабре 1990 года президентом Туркмении С. Ниязовым Указа о проведении Дня памяти, ежегодно 12 января стал днем поминовения всех, кто отдал жизнь за право жить на родной земле по традициям и обычаям предков. В День памяти воздается должное их мужеству, отваге, беззаветной любви к Родине.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84" y="747688"/>
            <a:ext cx="7924800" cy="79542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>
                <a:solidFill>
                  <a:srgbClr val="08CE08"/>
                </a:solidFill>
              </a:rPr>
              <a:t>День Государственного флага </a:t>
            </a:r>
            <a:r>
              <a:rPr lang="ru-RU" sz="2800" b="0" i="1" dirty="0" smtClean="0">
                <a:solidFill>
                  <a:srgbClr val="08CE08"/>
                </a:solidFill>
              </a:rPr>
              <a:t>                                     Туркменистана</a:t>
            </a:r>
            <a:r>
              <a:rPr lang="ru-RU" sz="2800" b="0" i="1" dirty="0">
                <a:solidFill>
                  <a:srgbClr val="FFC000"/>
                </a:solidFill>
              </a:rPr>
              <a:t/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43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0260">
            <a:off x="5146675" y="3540125"/>
            <a:ext cx="34686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68413"/>
            <a:ext cx="3959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1096">
            <a:off x="395288" y="3535363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66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  <a:solidFill>
            <a:srgbClr val="FFFFFF"/>
          </a:solidFill>
          <a:ln/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z="2000" smtClean="0"/>
              <a:t>          </a:t>
            </a:r>
            <a:r>
              <a:rPr lang="ru-RU" smtClean="0">
                <a:solidFill>
                  <a:schemeClr val="accent1"/>
                </a:solidFill>
                <a:hlinkClick r:id="rId2"/>
              </a:rPr>
              <a:t>26 декабря</a:t>
            </a:r>
            <a:r>
              <a:rPr lang="ru-RU" smtClean="0">
                <a:solidFill>
                  <a:schemeClr val="accent1"/>
                </a:solidFill>
              </a:rPr>
              <a:t> 1994 года Президент Туркменистана Сапармурат Ниязов подписал Указ «О празднике Государственного флага Туркменистана», в котором говорится: «Принимая во внимание исполнение многовековой мечты туркменского народа о независимом, самостоятельном государстве, почтение, любовь народа к Государственному флагу, а также с целью упрочения священности Государственного флага в сознании людей, превращения его в национальную гордость, воспитания у молодого поколения чувства патриотизма постановляю: ежегодно 19 Байдак отмечать праздник Государственного флага Туркменистана и объявить этот день нерабочим».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i="1" dirty="0" smtClean="0">
                <a:solidFill>
                  <a:srgbClr val="FF0000"/>
                </a:solidFill>
              </a:rPr>
              <a:t>            Международный </a:t>
            </a:r>
            <a:r>
              <a:rPr lang="ru-RU" sz="2800" b="0" i="1" dirty="0">
                <a:solidFill>
                  <a:srgbClr val="FF0000"/>
                </a:solidFill>
              </a:rPr>
              <a:t>женский день</a:t>
            </a:r>
            <a:r>
              <a:rPr lang="ru-RU" sz="2800" b="0" i="1" dirty="0">
                <a:solidFill>
                  <a:srgbClr val="FFC000"/>
                </a:solidFill>
              </a:rPr>
              <a:t/>
            </a:r>
            <a:br>
              <a:rPr lang="ru-RU" sz="2800" b="0" i="1" dirty="0">
                <a:solidFill>
                  <a:srgbClr val="FFC000"/>
                </a:solidFill>
              </a:rPr>
            </a:br>
            <a:endParaRPr lang="ru-RU" sz="2800" b="0" i="1" dirty="0">
              <a:solidFill>
                <a:srgbClr val="FFC000"/>
              </a:solidFill>
            </a:endParaRP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6757">
            <a:off x="4389438" y="1589088"/>
            <a:ext cx="31400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3528">
            <a:off x="522288" y="1481138"/>
            <a:ext cx="28575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1882">
            <a:off x="4621213" y="3694113"/>
            <a:ext cx="35417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39010">
            <a:off x="392113" y="3724275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1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>
            <p:ph type="body" idx="1"/>
          </p:nvPr>
        </p:nvSpPr>
        <p:spPr>
          <a:xfrm>
            <a:off x="468313" y="1412875"/>
            <a:ext cx="8229600" cy="3600450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mtClean="0"/>
              <a:t>                </a:t>
            </a:r>
            <a:r>
              <a:rPr lang="ru-RU" sz="2800" smtClean="0"/>
              <a:t>Для Туркменистана характерно доминирование семейных ценностей, соответственно, традиционно велика и почитаема роль женщины. Они окружены всемерной заботой и почитанием, пользуются большим уважением, их считают венцом творения и главной ценностью государства. 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20688"/>
            <a:ext cx="7924800" cy="576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rgbClr val="FFC000"/>
                </a:solidFill>
              </a:rPr>
              <a:t>                                      </a:t>
            </a:r>
            <a:r>
              <a:rPr lang="ru-RU" b="0" i="1" dirty="0" err="1" smtClean="0">
                <a:solidFill>
                  <a:srgbClr val="D5D565"/>
                </a:solidFill>
              </a:rPr>
              <a:t>Навруз</a:t>
            </a:r>
            <a:r>
              <a:rPr lang="ru-RU" b="0" i="1" dirty="0">
                <a:solidFill>
                  <a:srgbClr val="FFC000"/>
                </a:solidFill>
              </a:rPr>
              <a:t/>
            </a:r>
            <a:br>
              <a:rPr lang="ru-RU" b="0" i="1" dirty="0">
                <a:solidFill>
                  <a:srgbClr val="FFC000"/>
                </a:solidFill>
              </a:rPr>
            </a:br>
            <a:endParaRPr lang="ru-RU" b="0" i="1" dirty="0">
              <a:solidFill>
                <a:srgbClr val="FFC000"/>
              </a:solidFill>
            </a:endParaRP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4489">
            <a:off x="488950" y="3128963"/>
            <a:ext cx="3529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2876">
            <a:off x="4651375" y="3109913"/>
            <a:ext cx="38528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1075" y="1052513"/>
            <a:ext cx="44577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661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>
            <p:ph type="body" idx="1"/>
          </p:nvPr>
        </p:nvSpPr>
        <p:spPr>
          <a:xfrm>
            <a:off x="468313" y="692150"/>
            <a:ext cx="8229600" cy="5545138"/>
          </a:xfrm>
          <a:noFill/>
          <a:ln/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smtClean="0"/>
              <a:t>              </a:t>
            </a:r>
            <a:r>
              <a:rPr lang="ru-RU" sz="2800" smtClean="0"/>
              <a:t>В Туркменистане Новруз байрамы отмечается два дня – 21 и 22 марта. Праздник получил статус государственного в 1992 году.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        Считается, что в эти мартовские дни начинается новый сельскохозяйственный год, поэтому на праздничный стол принято подавать национальные блюда из пшеницы: халву, сладкие мучные изделия и кашу из солода. Но центральное место занимает блюдо, приготовленное из ростков пшеницы – «семене».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      В Новруз туркмены ходят друг другу в гости, молодежь вечером выходит на гуляния.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Парк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F5384B-F734-4E81-A8DB-A8A72967D8AC}"/>
</file>

<file path=customXml/itemProps2.xml><?xml version="1.0" encoding="utf-8"?>
<ds:datastoreItem xmlns:ds="http://schemas.openxmlformats.org/officeDocument/2006/customXml" ds:itemID="{EA2EB0F0-CDAB-4A27-BA5A-538D94AC8008}"/>
</file>

<file path=customXml/itemProps3.xml><?xml version="1.0" encoding="utf-8"?>
<ds:datastoreItem xmlns:ds="http://schemas.openxmlformats.org/officeDocument/2006/customXml" ds:itemID="{54A6E85E-C20A-4141-B115-39F8420CDE16}"/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113</TotalTime>
  <Words>1147</Words>
  <Application>Microsoft Office PowerPoint</Application>
  <PresentationFormat>On-screen Show (4:3)</PresentationFormat>
  <Paragraphs>18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Constantia</vt:lpstr>
      <vt:lpstr>Arial</vt:lpstr>
      <vt:lpstr>Calibri</vt:lpstr>
      <vt:lpstr>Tw Cen MT</vt:lpstr>
      <vt:lpstr>Паркет</vt:lpstr>
      <vt:lpstr>Паркет</vt:lpstr>
      <vt:lpstr>Паркет</vt:lpstr>
      <vt:lpstr>Паркет</vt:lpstr>
      <vt:lpstr>Паркет</vt:lpstr>
      <vt:lpstr>ПРАЗДНИКИ ТУРМЕНИСТАНА</vt:lpstr>
      <vt:lpstr>Слайд 2</vt:lpstr>
      <vt:lpstr>ДЕНЬ ПАМЯТИ В ТУРКМЕНИСТАНЕ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в Туркменистане</dc:title>
  <dc:creator>Altynka</dc:creator>
  <cp:lastModifiedBy>Лена</cp:lastModifiedBy>
  <cp:revision>11</cp:revision>
  <dcterms:created xsi:type="dcterms:W3CDTF">2012-10-04T00:59:47Z</dcterms:created>
  <dcterms:modified xsi:type="dcterms:W3CDTF">2013-01-28T14:58:15Z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